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63" r:id="rId5"/>
  </p:sldIdLst>
  <p:sldSz cx="12192000" cy="7559675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3300"/>
    <a:srgbClr val="CC0000"/>
    <a:srgbClr val="54B4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582" y="72"/>
      </p:cViewPr>
      <p:guideLst>
        <p:guide orient="horz" pos="240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4C5-4323-B3E5-6062CBA995D9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4C5-4323-B3E5-6062CBA995D9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4C5-4323-B3E5-6062CBA995D9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4C5-4323-B3E5-6062CBA995D9}"/>
              </c:ext>
            </c:extLst>
          </c:dPt>
          <c:dPt>
            <c:idx val="4"/>
            <c:bubble3D val="0"/>
            <c:spPr>
              <a:solidFill>
                <a:schemeClr val="accent5">
                  <a:shade val="82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4C5-4323-B3E5-6062CBA995D9}"/>
              </c:ext>
            </c:extLst>
          </c:dPt>
          <c:dPt>
            <c:idx val="5"/>
            <c:bubble3D val="0"/>
            <c:spPr>
              <a:solidFill>
                <a:schemeClr val="accent5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4C5-4323-B3E5-6062CBA995D9}"/>
              </c:ext>
            </c:extLst>
          </c:dPt>
          <c:dPt>
            <c:idx val="6"/>
            <c:bubble3D val="0"/>
            <c:spPr>
              <a:solidFill>
                <a:schemeClr val="accent5">
                  <a:shade val="4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4C5-4323-B3E5-6062CBA995D9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Bina-</a:t>
                    </a:r>
                    <a:r>
                      <a:rPr lang="en-US" dirty="0" err="1">
                        <a:solidFill>
                          <a:schemeClr val="bg1"/>
                        </a:solidFill>
                      </a:rPr>
                      <a:t>Mentoren</a:t>
                    </a:r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 / 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dirty="0" err="1">
                        <a:solidFill>
                          <a:schemeClr val="bg1"/>
                        </a:solidFill>
                      </a:rPr>
                      <a:t>Erzieher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C5-4323-B3E5-6062CBA995D9}"/>
                </c:ext>
              </c:extLst>
            </c:dLbl>
            <c:dLbl>
              <c:idx val="1"/>
              <c:layout>
                <c:manualLayout>
                  <c:x val="1.0436839049500947E-2"/>
                  <c:y val="1.5228030767816403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>
                        <a:solidFill>
                          <a:schemeClr val="bg1"/>
                        </a:solidFill>
                      </a:rPr>
                      <a:t>Internats-sprecher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435691419400245"/>
                      <c:h val="0.118854780142807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4C5-4323-B3E5-6062CBA995D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Klassen-</a:t>
                    </a:r>
                    <a:r>
                      <a:rPr lang="en-US" dirty="0" err="1">
                        <a:solidFill>
                          <a:schemeClr val="bg1"/>
                        </a:solidFill>
                      </a:rPr>
                      <a:t>sprecher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C5-4323-B3E5-6062CBA995D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err="1">
                        <a:solidFill>
                          <a:schemeClr val="bg1"/>
                        </a:solidFill>
                      </a:rPr>
                      <a:t>Vertrauens-lehrer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4C5-4323-B3E5-6062CBA995D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bg1"/>
                        </a:solidFill>
                      </a:rPr>
                      <a:t>Fachlehrer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C5-4323-B3E5-6062CBA995D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bg1"/>
                        </a:solidFill>
                      </a:rPr>
                      <a:t>Klassenlehrer</a:t>
                    </a:r>
                  </a:p>
                  <a:p>
                    <a:r>
                      <a:rPr lang="en-US">
                        <a:solidFill>
                          <a:schemeClr val="bg1"/>
                        </a:solidFill>
                      </a:rPr>
                      <a:t>Tutoren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4C5-4323-B3E5-6062CBA995D9}"/>
                </c:ext>
              </c:extLst>
            </c:dLbl>
            <c:dLbl>
              <c:idx val="6"/>
              <c:layout>
                <c:manualLayout>
                  <c:x val="5.2183681628590588E-3"/>
                  <c:y val="-2.538005127969416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err="1">
                        <a:solidFill>
                          <a:schemeClr val="bg1"/>
                        </a:solidFill>
                      </a:rPr>
                      <a:t>Beratungslehrer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baseline="0" dirty="0" err="1">
                        <a:solidFill>
                          <a:schemeClr val="bg1"/>
                        </a:solidFill>
                      </a:rPr>
                      <a:t>Cooperatio</a:t>
                    </a:r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 e.V.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46627639847132"/>
                      <c:h val="0.155935035062440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A4C5-4323-B3E5-6062CBA995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Tabelle1!$A$2:$A$8</c:f>
              <c:strCache>
                <c:ptCount val="7"/>
                <c:pt idx="0">
                  <c:v>BINA Mentor*in</c:v>
                </c:pt>
                <c:pt idx="1">
                  <c:v>Internats-sprecher*in</c:v>
                </c:pt>
                <c:pt idx="2">
                  <c:v>Klassen-sprecher*in</c:v>
                </c:pt>
                <c:pt idx="3">
                  <c:v>Vertrauens-lehrer*innen</c:v>
                </c:pt>
                <c:pt idx="4">
                  <c:v>Fachlehrer*-innen</c:v>
                </c:pt>
                <c:pt idx="5">
                  <c:v>Klassenlehrer*innen / Tutor*innen</c:v>
                </c:pt>
                <c:pt idx="6">
                  <c:v>Beratungs-lehrer*innen</c:v>
                </c:pt>
              </c:strCache>
            </c:str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14.3</c:v>
                </c:pt>
                <c:pt idx="1">
                  <c:v>14.3</c:v>
                </c:pt>
                <c:pt idx="2">
                  <c:v>14.3</c:v>
                </c:pt>
                <c:pt idx="3">
                  <c:v>14.3</c:v>
                </c:pt>
                <c:pt idx="4">
                  <c:v>14.3</c:v>
                </c:pt>
                <c:pt idx="5">
                  <c:v>14.3</c:v>
                </c:pt>
                <c:pt idx="6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88-4FAA-A33C-D47E704FA1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8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37197"/>
            <a:ext cx="9144000" cy="263188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70580"/>
            <a:ext cx="9144000" cy="182517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F9B9-244D-45DC-BDCA-36ED62DF78F9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E98-E70E-47BC-8F8C-784270281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218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F9B9-244D-45DC-BDCA-36ED62DF78F9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E98-E70E-47BC-8F8C-784270281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6117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02483"/>
            <a:ext cx="2628900" cy="640647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02483"/>
            <a:ext cx="7734300" cy="64064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F9B9-244D-45DC-BDCA-36ED62DF78F9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E98-E70E-47BC-8F8C-784270281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570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F9B9-244D-45DC-BDCA-36ED62DF78F9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E98-E70E-47BC-8F8C-784270281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252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884670"/>
            <a:ext cx="10515600" cy="314461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5059034"/>
            <a:ext cx="10515600" cy="165367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F9B9-244D-45DC-BDCA-36ED62DF78F9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E98-E70E-47BC-8F8C-784270281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62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12414"/>
            <a:ext cx="5181600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012414"/>
            <a:ext cx="5181600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F9B9-244D-45DC-BDCA-36ED62DF78F9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E98-E70E-47BC-8F8C-784270281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1401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02483"/>
            <a:ext cx="10515600" cy="14611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853171"/>
            <a:ext cx="5157787" cy="9082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761381"/>
            <a:ext cx="5157787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53171"/>
            <a:ext cx="5183188" cy="9082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761381"/>
            <a:ext cx="5183188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F9B9-244D-45DC-BDCA-36ED62DF78F9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E98-E70E-47BC-8F8C-784270281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471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F9B9-244D-45DC-BDCA-36ED62DF78F9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E98-E70E-47BC-8F8C-784270281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935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F9B9-244D-45DC-BDCA-36ED62DF78F9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E98-E70E-47BC-8F8C-784270281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2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503978"/>
            <a:ext cx="3932237" cy="176392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088454"/>
            <a:ext cx="6172200" cy="53722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267902"/>
            <a:ext cx="3932237" cy="42015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F9B9-244D-45DC-BDCA-36ED62DF78F9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E98-E70E-47BC-8F8C-784270281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136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503978"/>
            <a:ext cx="3932237" cy="176392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088454"/>
            <a:ext cx="6172200" cy="537226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267902"/>
            <a:ext cx="3932237" cy="42015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1F9B9-244D-45DC-BDCA-36ED62DF78F9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9EE98-E70E-47BC-8F8C-784270281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23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02483"/>
            <a:ext cx="10515600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12414"/>
            <a:ext cx="10515600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7006699"/>
            <a:ext cx="274320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1F9B9-244D-45DC-BDCA-36ED62DF78F9}" type="datetimeFigureOut">
              <a:rPr lang="de-DE" smtClean="0"/>
              <a:t>05.03.2025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7006699"/>
            <a:ext cx="411480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7006699"/>
            <a:ext cx="274320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9EE98-E70E-47BC-8F8C-7842702818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gruhne.a@fsg.lernsax.de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Ellipse 39">
            <a:extLst>
              <a:ext uri="{FF2B5EF4-FFF2-40B4-BE49-F238E27FC236}">
                <a16:creationId xmlns:a16="http://schemas.microsoft.com/office/drawing/2014/main" id="{D9775A64-AFE0-4514-B1C8-D5531189D456}"/>
              </a:ext>
            </a:extLst>
          </p:cNvPr>
          <p:cNvSpPr/>
          <p:nvPr/>
        </p:nvSpPr>
        <p:spPr>
          <a:xfrm>
            <a:off x="4112906" y="5258"/>
            <a:ext cx="3658713" cy="96800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9750BED4-8B22-45D9-BC04-61EAFC2AF863}"/>
              </a:ext>
            </a:extLst>
          </p:cNvPr>
          <p:cNvSpPr/>
          <p:nvPr/>
        </p:nvSpPr>
        <p:spPr>
          <a:xfrm>
            <a:off x="3440644" y="6575857"/>
            <a:ext cx="5499125" cy="96800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7A339A2-3B22-4ADF-906B-8E461E49F050}"/>
              </a:ext>
            </a:extLst>
          </p:cNvPr>
          <p:cNvSpPr/>
          <p:nvPr/>
        </p:nvSpPr>
        <p:spPr>
          <a:xfrm>
            <a:off x="2844617" y="350834"/>
            <a:ext cx="9117113" cy="693058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&lt;&lt;</a:t>
            </a: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C03F0C0A-254C-46BC-B56C-B49D5EDE024A}"/>
              </a:ext>
            </a:extLst>
          </p:cNvPr>
          <p:cNvSpPr/>
          <p:nvPr/>
        </p:nvSpPr>
        <p:spPr>
          <a:xfrm>
            <a:off x="1177561" y="355696"/>
            <a:ext cx="7483848" cy="685314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79B327B3-122F-42E5-B9A7-BD8B3C2167B1}"/>
              </a:ext>
            </a:extLst>
          </p:cNvPr>
          <p:cNvSpPr/>
          <p:nvPr/>
        </p:nvSpPr>
        <p:spPr>
          <a:xfrm>
            <a:off x="2568865" y="757752"/>
            <a:ext cx="6120000" cy="61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34AD1611-17E6-43B5-A67F-8E00944EE783}"/>
              </a:ext>
            </a:extLst>
          </p:cNvPr>
          <p:cNvSpPr/>
          <p:nvPr/>
        </p:nvSpPr>
        <p:spPr>
          <a:xfrm>
            <a:off x="3840480" y="1377649"/>
            <a:ext cx="4860000" cy="48600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aphicFrame>
        <p:nvGraphicFramePr>
          <p:cNvPr id="21" name="Diagramm 20">
            <a:extLst>
              <a:ext uri="{FF2B5EF4-FFF2-40B4-BE49-F238E27FC236}">
                <a16:creationId xmlns:a16="http://schemas.microsoft.com/office/drawing/2014/main" id="{B4016D30-B32F-46D0-BA7A-6E37321C54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9350173"/>
              </p:ext>
            </p:extLst>
          </p:nvPr>
        </p:nvGraphicFramePr>
        <p:xfrm>
          <a:off x="4261171" y="1316424"/>
          <a:ext cx="4867422" cy="5003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Ellipse 23">
            <a:extLst>
              <a:ext uri="{FF2B5EF4-FFF2-40B4-BE49-F238E27FC236}">
                <a16:creationId xmlns:a16="http://schemas.microsoft.com/office/drawing/2014/main" id="{9DA9E7B8-B1C0-4C36-8257-9026F4C63AA0}"/>
              </a:ext>
            </a:extLst>
          </p:cNvPr>
          <p:cNvSpPr/>
          <p:nvPr/>
        </p:nvSpPr>
        <p:spPr>
          <a:xfrm>
            <a:off x="5660462" y="2797845"/>
            <a:ext cx="2039815" cy="203981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Schüler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9F090423-D723-464A-98C0-EC2442A980CB}"/>
              </a:ext>
            </a:extLst>
          </p:cNvPr>
          <p:cNvSpPr txBox="1"/>
          <p:nvPr/>
        </p:nvSpPr>
        <p:spPr>
          <a:xfrm rot="15374226">
            <a:off x="2802906" y="3872972"/>
            <a:ext cx="2349307" cy="104466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de-DE" dirty="0"/>
              <a:t>Fachleiter </a:t>
            </a:r>
          </a:p>
          <a:p>
            <a:pPr algn="ctr"/>
            <a:r>
              <a:rPr lang="de-DE" dirty="0"/>
              <a:t>(Sek. I und II)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30668B7B-46A1-44D6-B3C6-C4A4DF9E9BB5}"/>
              </a:ext>
            </a:extLst>
          </p:cNvPr>
          <p:cNvSpPr txBox="1"/>
          <p:nvPr/>
        </p:nvSpPr>
        <p:spPr>
          <a:xfrm rot="2266872">
            <a:off x="3411578" y="5309454"/>
            <a:ext cx="2691424" cy="826100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/>
            </a:prstTxWarp>
            <a:spAutoFit/>
          </a:bodyPr>
          <a:lstStyle/>
          <a:p>
            <a:pPr algn="ctr"/>
            <a:r>
              <a:rPr lang="de-DE" dirty="0"/>
              <a:t>Oberstufenberater </a:t>
            </a:r>
          </a:p>
          <a:p>
            <a:pPr algn="ctr"/>
            <a:r>
              <a:rPr lang="de-DE" dirty="0"/>
              <a:t>(Sek. II)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8802313B-7870-43F1-9FBF-F493D5CFF2C8}"/>
              </a:ext>
            </a:extLst>
          </p:cNvPr>
          <p:cNvSpPr txBox="1"/>
          <p:nvPr/>
        </p:nvSpPr>
        <p:spPr>
          <a:xfrm rot="16200000">
            <a:off x="3511472" y="3331577"/>
            <a:ext cx="3013338" cy="866235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9194345"/>
              </a:avLst>
            </a:prstTxWarp>
            <a:spAutoFit/>
          </a:bodyPr>
          <a:lstStyle/>
          <a:p>
            <a:pPr algn="ctr"/>
            <a:r>
              <a:rPr lang="de-DE" dirty="0"/>
              <a:t>Koordinatoren für Medienbildung,</a:t>
            </a:r>
          </a:p>
          <a:p>
            <a:pPr algn="ctr"/>
            <a:r>
              <a:rPr lang="de-DE" dirty="0"/>
              <a:t>Lernförderung und Pädagogik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C0CDA15D-0380-49C6-A85C-58EBE31F4A41}"/>
              </a:ext>
            </a:extLst>
          </p:cNvPr>
          <p:cNvSpPr txBox="1"/>
          <p:nvPr/>
        </p:nvSpPr>
        <p:spPr>
          <a:xfrm rot="16200000">
            <a:off x="354594" y="3268328"/>
            <a:ext cx="5219419" cy="1100941"/>
          </a:xfrm>
          <a:prstGeom prst="rect">
            <a:avLst/>
          </a:prstGeom>
          <a:noFill/>
        </p:spPr>
        <p:txBody>
          <a:bodyPr wrap="square" rtlCol="0">
            <a:prstTxWarp prst="textArchUp">
              <a:avLst>
                <a:gd name="adj" fmla="val 9286080"/>
              </a:avLst>
            </a:prstTxWarp>
            <a:spAutoFit/>
          </a:bodyPr>
          <a:lstStyle/>
          <a:p>
            <a:pPr algn="ctr"/>
            <a:r>
              <a:rPr lang="de-DE" dirty="0"/>
              <a:t>Schul- und Internatsleitung</a:t>
            </a:r>
          </a:p>
          <a:p>
            <a:pPr algn="ctr"/>
            <a:endParaRPr lang="de-DE" dirty="0"/>
          </a:p>
          <a:p>
            <a:pPr algn="ctr"/>
            <a:r>
              <a:rPr lang="de-DE" dirty="0"/>
              <a:t>Schulverwaltungsassistentin / Schulsachbearbeiterinnen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6970A15E-3A35-4891-B0C3-98F246923848}"/>
              </a:ext>
            </a:extLst>
          </p:cNvPr>
          <p:cNvSpPr txBox="1"/>
          <p:nvPr/>
        </p:nvSpPr>
        <p:spPr>
          <a:xfrm>
            <a:off x="9019351" y="3118633"/>
            <a:ext cx="1286960" cy="369332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Internatsrat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1A20CDF1-DAB2-4AB7-9166-F60B8053FB8D}"/>
              </a:ext>
            </a:extLst>
          </p:cNvPr>
          <p:cNvSpPr txBox="1"/>
          <p:nvPr/>
        </p:nvSpPr>
        <p:spPr>
          <a:xfrm>
            <a:off x="9032059" y="4033952"/>
            <a:ext cx="1286960" cy="369332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de-DE" dirty="0">
                <a:solidFill>
                  <a:schemeClr val="tx1"/>
                </a:solidFill>
              </a:rPr>
              <a:t>Schülerrat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4B30BE6-B096-4D33-B116-CA30D3D7B1C3}"/>
              </a:ext>
            </a:extLst>
          </p:cNvPr>
          <p:cNvSpPr txBox="1"/>
          <p:nvPr/>
        </p:nvSpPr>
        <p:spPr>
          <a:xfrm>
            <a:off x="8766433" y="5178840"/>
            <a:ext cx="144183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algn="ctr"/>
            <a:r>
              <a:rPr lang="de-DE" dirty="0"/>
              <a:t>Elternrat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93AC8645-2F18-4DC3-ACC5-1B902E836D6E}"/>
              </a:ext>
            </a:extLst>
          </p:cNvPr>
          <p:cNvSpPr txBox="1"/>
          <p:nvPr/>
        </p:nvSpPr>
        <p:spPr>
          <a:xfrm>
            <a:off x="8716357" y="2032866"/>
            <a:ext cx="1592615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/>
              <a:t>Gesamtlehrer-konferenz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FB858B8A-065C-4516-88E5-B78D947C63A1}"/>
              </a:ext>
            </a:extLst>
          </p:cNvPr>
          <p:cNvSpPr txBox="1"/>
          <p:nvPr/>
        </p:nvSpPr>
        <p:spPr>
          <a:xfrm rot="5400000">
            <a:off x="9753034" y="3657775"/>
            <a:ext cx="211242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de-DE"/>
            </a:defPPr>
            <a:lvl1pPr algn="ctr">
              <a:defRPr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de-DE" dirty="0"/>
              <a:t>Schulkonferenz</a:t>
            </a:r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C5E42FEB-1780-43C6-8C07-4D24EC7248A1}"/>
              </a:ext>
            </a:extLst>
          </p:cNvPr>
          <p:cNvSpPr/>
          <p:nvPr/>
        </p:nvSpPr>
        <p:spPr>
          <a:xfrm>
            <a:off x="7764880" y="774139"/>
            <a:ext cx="1802368" cy="930363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Örtlicher Personalrat</a:t>
            </a:r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B43ADCA5-3F26-4FE4-8CC2-FF40688F0667}"/>
              </a:ext>
            </a:extLst>
          </p:cNvPr>
          <p:cNvSpPr/>
          <p:nvPr/>
        </p:nvSpPr>
        <p:spPr>
          <a:xfrm>
            <a:off x="7685493" y="5968052"/>
            <a:ext cx="2013154" cy="930363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Förderverein</a:t>
            </a:r>
          </a:p>
        </p:txBody>
      </p:sp>
      <p:sp>
        <p:nvSpPr>
          <p:cNvPr id="41" name="Pfeil: nach oben gebogen 40">
            <a:extLst>
              <a:ext uri="{FF2B5EF4-FFF2-40B4-BE49-F238E27FC236}">
                <a16:creationId xmlns:a16="http://schemas.microsoft.com/office/drawing/2014/main" id="{529F7A37-0C36-4465-8A51-2F957E4F9CD2}"/>
              </a:ext>
            </a:extLst>
          </p:cNvPr>
          <p:cNvSpPr/>
          <p:nvPr/>
        </p:nvSpPr>
        <p:spPr>
          <a:xfrm>
            <a:off x="10208264" y="4932489"/>
            <a:ext cx="726654" cy="512149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Pfeil: nach oben gebogen 41">
            <a:extLst>
              <a:ext uri="{FF2B5EF4-FFF2-40B4-BE49-F238E27FC236}">
                <a16:creationId xmlns:a16="http://schemas.microsoft.com/office/drawing/2014/main" id="{F2832810-E9ED-43CB-BDA7-F2707B4B5429}"/>
              </a:ext>
            </a:extLst>
          </p:cNvPr>
          <p:cNvSpPr/>
          <p:nvPr/>
        </p:nvSpPr>
        <p:spPr>
          <a:xfrm flipV="1">
            <a:off x="10308972" y="2240243"/>
            <a:ext cx="625946" cy="51215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EEBC0FC6-91ED-4CBB-90C1-1295E0C673F0}"/>
              </a:ext>
            </a:extLst>
          </p:cNvPr>
          <p:cNvCxnSpPr>
            <a:endCxn id="35" idx="1"/>
          </p:cNvCxnSpPr>
          <p:nvPr/>
        </p:nvCxnSpPr>
        <p:spPr>
          <a:xfrm>
            <a:off x="8509819" y="3008671"/>
            <a:ext cx="509532" cy="294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>
            <a:extLst>
              <a:ext uri="{FF2B5EF4-FFF2-40B4-BE49-F238E27FC236}">
                <a16:creationId xmlns:a16="http://schemas.microsoft.com/office/drawing/2014/main" id="{4EFA1B00-1800-4D2A-9B11-B9BA5F42F9A6}"/>
              </a:ext>
            </a:extLst>
          </p:cNvPr>
          <p:cNvCxnSpPr>
            <a:cxnSpLocks/>
          </p:cNvCxnSpPr>
          <p:nvPr/>
        </p:nvCxnSpPr>
        <p:spPr>
          <a:xfrm flipV="1">
            <a:off x="8495071" y="4262284"/>
            <a:ext cx="509532" cy="294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>
            <a:extLst>
              <a:ext uri="{FF2B5EF4-FFF2-40B4-BE49-F238E27FC236}">
                <a16:creationId xmlns:a16="http://schemas.microsoft.com/office/drawing/2014/main" id="{E76CF467-5734-41D3-B886-39793130B0D9}"/>
              </a:ext>
            </a:extLst>
          </p:cNvPr>
          <p:cNvSpPr txBox="1"/>
          <p:nvPr/>
        </p:nvSpPr>
        <p:spPr>
          <a:xfrm>
            <a:off x="4378437" y="7153186"/>
            <a:ext cx="3874499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Hausmeister/Reinigungspersonal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0241242C-0075-4131-9DF6-A1CE9E531F8A}"/>
              </a:ext>
            </a:extLst>
          </p:cNvPr>
          <p:cNvSpPr txBox="1"/>
          <p:nvPr/>
        </p:nvSpPr>
        <p:spPr>
          <a:xfrm>
            <a:off x="4749022" y="48458"/>
            <a:ext cx="2439467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AG Schulentwicklung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9A13649-11EB-4B65-A17E-932B879B3765}"/>
              </a:ext>
            </a:extLst>
          </p:cNvPr>
          <p:cNvSpPr/>
          <p:nvPr/>
        </p:nvSpPr>
        <p:spPr>
          <a:xfrm rot="17971548">
            <a:off x="2335015" y="2183698"/>
            <a:ext cx="2600501" cy="61825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A16FEB7E-6776-4F9A-AC96-A301504D07A3}"/>
              </a:ext>
            </a:extLst>
          </p:cNvPr>
          <p:cNvSpPr txBox="1"/>
          <p:nvPr/>
        </p:nvSpPr>
        <p:spPr>
          <a:xfrm rot="17888080">
            <a:off x="2656420" y="2105555"/>
            <a:ext cx="2600379" cy="915919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de-DE" dirty="0" err="1">
                <a:solidFill>
                  <a:schemeClr val="bg1"/>
                </a:solidFill>
              </a:rPr>
              <a:t>Bina</a:t>
            </a:r>
            <a:r>
              <a:rPr lang="de-DE" dirty="0">
                <a:solidFill>
                  <a:schemeClr val="bg1"/>
                </a:solidFill>
              </a:rPr>
              <a:t>-Koordination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C19A951C-E5DF-4BB6-8817-4A9E3DB5B882}"/>
              </a:ext>
            </a:extLst>
          </p:cNvPr>
          <p:cNvSpPr/>
          <p:nvPr/>
        </p:nvSpPr>
        <p:spPr>
          <a:xfrm rot="21072758">
            <a:off x="4298282" y="930465"/>
            <a:ext cx="2255514" cy="47277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FF35693E-F1BB-462D-9831-746766494793}"/>
              </a:ext>
            </a:extLst>
          </p:cNvPr>
          <p:cNvSpPr txBox="1"/>
          <p:nvPr/>
        </p:nvSpPr>
        <p:spPr>
          <a:xfrm rot="21111850">
            <a:off x="4355102" y="1070291"/>
            <a:ext cx="2264901" cy="648245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Internatskoordinator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C363C940-5436-4C6B-986D-AACE1F4FF637}"/>
              </a:ext>
            </a:extLst>
          </p:cNvPr>
          <p:cNvSpPr/>
          <p:nvPr/>
        </p:nvSpPr>
        <p:spPr>
          <a:xfrm>
            <a:off x="10319020" y="4110182"/>
            <a:ext cx="275752" cy="221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94467BA-2F19-477F-B172-24C6ECCB190A}"/>
              </a:ext>
            </a:extLst>
          </p:cNvPr>
          <p:cNvSpPr txBox="1"/>
          <p:nvPr/>
        </p:nvSpPr>
        <p:spPr>
          <a:xfrm>
            <a:off x="328290" y="508638"/>
            <a:ext cx="1552636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sz="1400" b="1" dirty="0"/>
              <a:t>Organigramm der Ansprechpartner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D43D372-12FA-4632-9383-12A3671988CE}"/>
              </a:ext>
            </a:extLst>
          </p:cNvPr>
          <p:cNvSpPr txBox="1"/>
          <p:nvPr/>
        </p:nvSpPr>
        <p:spPr>
          <a:xfrm>
            <a:off x="10329017" y="7055260"/>
            <a:ext cx="16427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/>
              <a:t>Stand 05.03.2025</a:t>
            </a:r>
            <a:endParaRPr lang="de-DE" sz="1600" dirty="0"/>
          </a:p>
        </p:txBody>
      </p:sp>
      <p:pic>
        <p:nvPicPr>
          <p:cNvPr id="46" name="Grafik 45">
            <a:extLst>
              <a:ext uri="{FF2B5EF4-FFF2-40B4-BE49-F238E27FC236}">
                <a16:creationId xmlns:a16="http://schemas.microsoft.com/office/drawing/2014/main" id="{8FAC5367-969B-4EC1-945C-047583F5E8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212" y="56262"/>
            <a:ext cx="1755183" cy="470211"/>
          </a:xfrm>
          <a:prstGeom prst="rect">
            <a:avLst/>
          </a:prstGeom>
        </p:spPr>
      </p:pic>
      <p:sp>
        <p:nvSpPr>
          <p:cNvPr id="48" name="Textfeld 47">
            <a:extLst>
              <a:ext uri="{FF2B5EF4-FFF2-40B4-BE49-F238E27FC236}">
                <a16:creationId xmlns:a16="http://schemas.microsoft.com/office/drawing/2014/main" id="{D115B15E-080A-4457-BD7C-25181FD366FF}"/>
              </a:ext>
            </a:extLst>
          </p:cNvPr>
          <p:cNvSpPr txBox="1"/>
          <p:nvPr/>
        </p:nvSpPr>
        <p:spPr>
          <a:xfrm>
            <a:off x="305441" y="146672"/>
            <a:ext cx="380746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b="1" dirty="0"/>
              <a:t>Friedrich-Schiller-Gymnasium Pirna</a:t>
            </a:r>
          </a:p>
        </p:txBody>
      </p:sp>
      <p:sp>
        <p:nvSpPr>
          <p:cNvPr id="7" name="Pfeil: nach unten 6">
            <a:extLst>
              <a:ext uri="{FF2B5EF4-FFF2-40B4-BE49-F238E27FC236}">
                <a16:creationId xmlns:a16="http://schemas.microsoft.com/office/drawing/2014/main" id="{EAB53781-F656-8ABF-37ED-9E870A3F719E}"/>
              </a:ext>
            </a:extLst>
          </p:cNvPr>
          <p:cNvSpPr/>
          <p:nvPr/>
        </p:nvSpPr>
        <p:spPr>
          <a:xfrm>
            <a:off x="9877530" y="3487965"/>
            <a:ext cx="132843" cy="545987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318E5771-6E5B-47CE-B236-B7469179112A}"/>
              </a:ext>
            </a:extLst>
          </p:cNvPr>
          <p:cNvSpPr txBox="1"/>
          <p:nvPr/>
        </p:nvSpPr>
        <p:spPr>
          <a:xfrm>
            <a:off x="256121" y="6745350"/>
            <a:ext cx="2488871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sz="800" b="1" dirty="0"/>
              <a:t>Aus Gründen der besseren Lesbarkeit wird auf die gleichzeitige Verwendung der Sprachformen männlich, weiblich, divers verzichtet. Sämtliche Personen-bezeichnungen gelten gleichermaßen für alle Geschlechter.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139372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A6B9C78-A970-4D79-AB20-0E24983974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099722"/>
              </p:ext>
            </p:extLst>
          </p:nvPr>
        </p:nvGraphicFramePr>
        <p:xfrm>
          <a:off x="442126" y="56262"/>
          <a:ext cx="11001649" cy="7425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4219">
                  <a:extLst>
                    <a:ext uri="{9D8B030D-6E8A-4147-A177-3AD203B41FA5}">
                      <a16:colId xmlns:a16="http://schemas.microsoft.com/office/drawing/2014/main" val="3179764094"/>
                    </a:ext>
                  </a:extLst>
                </a:gridCol>
                <a:gridCol w="430683">
                  <a:extLst>
                    <a:ext uri="{9D8B030D-6E8A-4147-A177-3AD203B41FA5}">
                      <a16:colId xmlns:a16="http://schemas.microsoft.com/office/drawing/2014/main" val="2200995807"/>
                    </a:ext>
                  </a:extLst>
                </a:gridCol>
                <a:gridCol w="3566039">
                  <a:extLst>
                    <a:ext uri="{9D8B030D-6E8A-4147-A177-3AD203B41FA5}">
                      <a16:colId xmlns:a16="http://schemas.microsoft.com/office/drawing/2014/main" val="3224320320"/>
                    </a:ext>
                  </a:extLst>
                </a:gridCol>
                <a:gridCol w="2359055">
                  <a:extLst>
                    <a:ext uri="{9D8B030D-6E8A-4147-A177-3AD203B41FA5}">
                      <a16:colId xmlns:a16="http://schemas.microsoft.com/office/drawing/2014/main" val="3374085985"/>
                    </a:ext>
                  </a:extLst>
                </a:gridCol>
                <a:gridCol w="1941653">
                  <a:extLst>
                    <a:ext uri="{9D8B030D-6E8A-4147-A177-3AD203B41FA5}">
                      <a16:colId xmlns:a16="http://schemas.microsoft.com/office/drawing/2014/main" val="2643908209"/>
                    </a:ext>
                  </a:extLst>
                </a:gridCol>
              </a:tblGrid>
              <a:tr h="361572">
                <a:tc>
                  <a:txBody>
                    <a:bodyPr/>
                    <a:lstStyle/>
                    <a:p>
                      <a:r>
                        <a:rPr lang="de-DE" sz="1100" dirty="0"/>
                        <a:t>Funktion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Name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Kontakt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702787"/>
                  </a:ext>
                </a:extLst>
              </a:tr>
              <a:tr h="302505">
                <a:tc gridSpan="5"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Schulleitungsteam</a:t>
                      </a:r>
                    </a:p>
                  </a:txBody>
                  <a:tcPr marL="121804" marR="121804" marT="60902" marB="60902"/>
                </a:tc>
                <a:tc hMerge="1">
                  <a:txBody>
                    <a:bodyPr/>
                    <a:lstStyle/>
                    <a:p>
                      <a:endParaRPr lang="de-DE" sz="1200" dirty="0"/>
                    </a:p>
                  </a:txBody>
                  <a:tcPr marL="121804" marR="121804" marT="60902" marB="60902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sz="1200" b="1" dirty="0"/>
                    </a:p>
                  </a:txBody>
                  <a:tcPr marL="121804" marR="121804" marT="60902" marB="60902"/>
                </a:tc>
                <a:extLst>
                  <a:ext uri="{0D108BD9-81ED-4DB2-BD59-A6C34878D82A}">
                    <a16:rowId xmlns:a16="http://schemas.microsoft.com/office/drawing/2014/main" val="3239154235"/>
                  </a:ext>
                </a:extLst>
              </a:tr>
              <a:tr h="404318"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Schulsachbearbeiterinnen</a:t>
                      </a:r>
                    </a:p>
                  </a:txBody>
                  <a:tcPr marL="121804" marR="121804" marT="60902" marB="60902"/>
                </a:tc>
                <a:tc hMerge="1">
                  <a:txBody>
                    <a:bodyPr/>
                    <a:lstStyle/>
                    <a:p>
                      <a:r>
                        <a:rPr lang="de-DE" sz="1100" dirty="0"/>
                        <a:t>Frau Sabine Hengst</a:t>
                      </a:r>
                    </a:p>
                    <a:p>
                      <a:r>
                        <a:rPr lang="de-DE" sz="1100" dirty="0"/>
                        <a:t>Frau Sandra </a:t>
                      </a:r>
                      <a:r>
                        <a:rPr lang="de-DE" sz="1100" dirty="0" err="1"/>
                        <a:t>Preusche</a:t>
                      </a:r>
                      <a:endParaRPr lang="de-DE" sz="1100" dirty="0"/>
                    </a:p>
                  </a:txBody>
                  <a:tcPr marL="121804" marR="121804" marT="60902" marB="60902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Frau C. Rothe, Frau S. </a:t>
                      </a:r>
                      <a:r>
                        <a:rPr lang="de-DE" sz="1100" dirty="0" err="1"/>
                        <a:t>Preusche</a:t>
                      </a:r>
                      <a:endParaRPr lang="de-DE" sz="1100" dirty="0"/>
                    </a:p>
                  </a:txBody>
                  <a:tcPr marL="121804" marR="121804" marT="60902" marB="60902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sekretariat@fsg.lernsax.de</a:t>
                      </a:r>
                    </a:p>
                    <a:p>
                      <a:r>
                        <a:rPr lang="de-DE" sz="1100" dirty="0"/>
                        <a:t>schillergym@pirna.de</a:t>
                      </a:r>
                      <a:endParaRPr lang="de-DE" dirty="0"/>
                    </a:p>
                  </a:txBody>
                  <a:tcPr marL="121804" marR="121804" marT="60902" marB="60902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100" b="1" dirty="0"/>
                    </a:p>
                    <a:p>
                      <a:pPr algn="ctr"/>
                      <a:r>
                        <a:rPr lang="de-DE" sz="1100" b="1" dirty="0"/>
                        <a:t>Schulverwaltung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888823"/>
                  </a:ext>
                </a:extLst>
              </a:tr>
              <a:tr h="239623"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Schul- und Internatsleiter</a:t>
                      </a:r>
                    </a:p>
                  </a:txBody>
                  <a:tcPr marL="121804" marR="121804" marT="60902" marB="60902"/>
                </a:tc>
                <a:tc hMerge="1">
                  <a:txBody>
                    <a:bodyPr/>
                    <a:lstStyle/>
                    <a:p>
                      <a:r>
                        <a:rPr lang="de-DE" sz="1100"/>
                        <a:t>Herr Kristian Raum</a:t>
                      </a:r>
                      <a:endParaRPr lang="de-DE" sz="1100" dirty="0"/>
                    </a:p>
                  </a:txBody>
                  <a:tcPr marL="121804" marR="121804" marT="60902" marB="60902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Herr K. Raum</a:t>
                      </a:r>
                    </a:p>
                  </a:txBody>
                  <a:tcPr marL="121804" marR="121804" marT="60902" marB="6090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raum.k@fsg.lernsax.de</a:t>
                      </a:r>
                    </a:p>
                  </a:txBody>
                  <a:tcPr marL="121804" marR="121804" marT="60902" marB="60902"/>
                </a:tc>
                <a:tc rowSpan="12">
                  <a:txBody>
                    <a:bodyPr/>
                    <a:lstStyle/>
                    <a:p>
                      <a:pPr algn="ctr" fontAlgn="ctr"/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de-DE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lang="de-DE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Schulleitungsteam</a:t>
                      </a:r>
                      <a:endParaRPr lang="de-DE" sz="11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774775"/>
                  </a:ext>
                </a:extLst>
              </a:tr>
              <a:tr h="235929"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Stellvertretender Schul- und Internatsleiter</a:t>
                      </a:r>
                    </a:p>
                  </a:txBody>
                  <a:tcPr marL="121804" marR="121804" marT="60902" marB="60902"/>
                </a:tc>
                <a:tc hMerge="1">
                  <a:txBody>
                    <a:bodyPr/>
                    <a:lstStyle/>
                    <a:p>
                      <a:r>
                        <a:rPr lang="de-DE" sz="1100"/>
                        <a:t>Frau Cornelia Kaanen</a:t>
                      </a:r>
                      <a:endParaRPr lang="de-DE" sz="1100" dirty="0"/>
                    </a:p>
                  </a:txBody>
                  <a:tcPr marL="121804" marR="121804" marT="60902" marB="60902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Herr C. Honecker</a:t>
                      </a:r>
                    </a:p>
                  </a:txBody>
                  <a:tcPr marL="121804" marR="121804" marT="60902" marB="60902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honecker.c@fsg.lernsax.de</a:t>
                      </a:r>
                      <a:endParaRPr lang="de-DE" dirty="0"/>
                    </a:p>
                  </a:txBody>
                  <a:tcPr marL="121804" marR="121804" marT="60902" marB="60902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de-DE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936714"/>
                  </a:ext>
                </a:extLst>
              </a:tr>
              <a:tr h="346704"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Fachleiter Naturwissenschaften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de-DE" sz="1100"/>
                        <a:t>Frau Andrea Schiebel</a:t>
                      </a:r>
                    </a:p>
                    <a:p>
                      <a:pPr algn="l" fontAlgn="ctr"/>
                      <a:r>
                        <a:rPr lang="de-DE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Zuständigkeit: BIO; MA; INF; PH; CH; Nat; Astro; SP; TC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dirty="0"/>
                        <a:t>Herr T. Pfitzner</a:t>
                      </a:r>
                    </a:p>
                    <a:p>
                      <a:pPr algn="l" fontAlgn="ctr"/>
                      <a:r>
                        <a:rPr lang="de-D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Zuständigkeit: BIO; MA; INF; PH; CH; Nat; </a:t>
                      </a:r>
                      <a:r>
                        <a:rPr lang="de-DE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Astro</a:t>
                      </a:r>
                      <a:r>
                        <a:rPr lang="de-D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SP; TC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pfitzner.t@fsg.lernsax.de</a:t>
                      </a:r>
                      <a:endParaRPr lang="de-DE" dirty="0"/>
                    </a:p>
                  </a:txBody>
                  <a:tcPr marL="100719" marR="100719" marT="50359" marB="50359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248091"/>
                  </a:ext>
                </a:extLst>
              </a:tr>
              <a:tr h="432880"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Fachleiter Gesellschaftswissenschaften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de-DE" sz="1100"/>
                        <a:t>Herr Gert Steinert</a:t>
                      </a:r>
                    </a:p>
                    <a:p>
                      <a:pPr algn="l" fontAlgn="ctr"/>
                      <a:r>
                        <a:rPr lang="de-DE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Zuständigkeit: G/R/W; GE; GEO; ETH; Re/k; RE/e; MU</a:t>
                      </a:r>
                      <a:endParaRPr lang="de-D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DE" sz="1100" dirty="0"/>
                        <a:t>Herr E. </a:t>
                      </a:r>
                      <a:r>
                        <a:rPr lang="de-DE" sz="1100" dirty="0" err="1"/>
                        <a:t>Sperfeld</a:t>
                      </a:r>
                      <a:endParaRPr lang="de-DE" sz="1100" dirty="0"/>
                    </a:p>
                    <a:p>
                      <a:pPr algn="l" fontAlgn="ctr"/>
                      <a:r>
                        <a:rPr lang="de-D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Zuständigkeit: G/R/W; GE; GEO; ETH; Re/k; RE/e; MU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sperfeld.e@fsg.lernsax.de</a:t>
                      </a:r>
                      <a:endParaRPr lang="de-DE" dirty="0"/>
                    </a:p>
                  </a:txBody>
                  <a:tcPr marL="100719" marR="100719" marT="50359" marB="50359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404785"/>
                  </a:ext>
                </a:extLst>
              </a:tr>
              <a:tr h="432880"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Fachleiterin Sprachen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de-DE" sz="1100"/>
                        <a:t>Frau Michaela Scharf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de-DE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Zuständigkeit: TSC; EN; FR; DE; LAT; KU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de-DE" sz="1100" dirty="0"/>
                        <a:t>Frau M. Scharf</a:t>
                      </a:r>
                    </a:p>
                    <a:p>
                      <a:pPr marL="0" algn="l" defTabSz="914400" rtl="0" eaLnBrk="1" fontAlgn="ctr" latinLnBrk="0" hangingPunct="1"/>
                      <a:r>
                        <a:rPr lang="de-D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Zuständigkeit: TSC; EN; FR; DE; LAT; KU; </a:t>
                      </a:r>
                      <a:r>
                        <a:rPr lang="de-DE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DaP</a:t>
                      </a:r>
                      <a:r>
                        <a:rPr lang="de-DE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Ukraine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/>
                        <a:t>scharf.m@fsg.lernsax.de</a:t>
                      </a:r>
                      <a:endParaRPr lang="de-DE"/>
                    </a:p>
                  </a:txBody>
                  <a:tcPr marL="100719" marR="100719" marT="50359" marB="50359" anchor="ctr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018500"/>
                  </a:ext>
                </a:extLst>
              </a:tr>
              <a:tr h="432880"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Oberstufenberater</a:t>
                      </a:r>
                    </a:p>
                    <a:p>
                      <a:r>
                        <a:rPr lang="de-DE" sz="1100" dirty="0"/>
                        <a:t>Stellv. Oberstufenberaterin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r>
                        <a:rPr lang="de-DE" sz="1100"/>
                        <a:t>Herr Henry Johne</a:t>
                      </a:r>
                    </a:p>
                    <a:p>
                      <a:r>
                        <a:rPr lang="de-DE" sz="1100"/>
                        <a:t>Frau Grit Schulz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Herr H. Johne</a:t>
                      </a:r>
                    </a:p>
                    <a:p>
                      <a:r>
                        <a:rPr lang="de-DE" sz="1100" dirty="0"/>
                        <a:t>Frau G. Schulz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johne.h@fsg.lernsax.de</a:t>
                      </a:r>
                    </a:p>
                    <a:p>
                      <a:r>
                        <a:rPr lang="de-DE" sz="1100" dirty="0"/>
                        <a:t>schulz.g@fsg.lernsax.de</a:t>
                      </a:r>
                      <a:endParaRPr lang="de-DE" dirty="0"/>
                    </a:p>
                  </a:txBody>
                  <a:tcPr marL="100719" marR="100719" marT="50359" marB="50359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306860"/>
                  </a:ext>
                </a:extLst>
              </a:tr>
              <a:tr h="432880">
                <a:tc gridSpan="2">
                  <a:txBody>
                    <a:bodyPr/>
                    <a:lstStyle/>
                    <a:p>
                      <a:r>
                        <a:rPr lang="de-DE" sz="1100" dirty="0" err="1"/>
                        <a:t>Bina</a:t>
                      </a:r>
                      <a:r>
                        <a:rPr lang="de-DE" sz="1100" dirty="0"/>
                        <a:t>-Koordination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r>
                        <a:rPr lang="de-DE" sz="1100" dirty="0"/>
                        <a:t>N.N. (</a:t>
                      </a:r>
                      <a:r>
                        <a:rPr lang="de-DE" sz="1100" dirty="0" err="1"/>
                        <a:t>kommisarisch</a:t>
                      </a:r>
                      <a:r>
                        <a:rPr lang="de-DE" sz="1100" dirty="0"/>
                        <a:t>: Bina-Team, V.: Herr Felix Hirsch)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Frau K. </a:t>
                      </a:r>
                      <a:r>
                        <a:rPr lang="de-DE" sz="1100" dirty="0" err="1"/>
                        <a:t>Titscher</a:t>
                      </a:r>
                      <a:endParaRPr lang="de-DE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Herr T. </a:t>
                      </a:r>
                      <a:r>
                        <a:rPr lang="de-DE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Křenek</a:t>
                      </a:r>
                      <a:r>
                        <a:rPr lang="de-D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(tschechischer Studienkoordinator)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titscher.k@fsg.lernsax.de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krenek.t@fsg.lernsax.de</a:t>
                      </a:r>
                      <a:endParaRPr lang="de-DE" dirty="0"/>
                    </a:p>
                  </a:txBody>
                  <a:tcPr marL="100719" marR="100719" marT="50359" marB="50359" anchor="ctr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663692"/>
                  </a:ext>
                </a:extLst>
              </a:tr>
              <a:tr h="3194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Pädagogischer Internatskoordinator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Herr Veit Magdon</a:t>
                      </a:r>
                      <a:endParaRPr lang="de-D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Herr F. Hirsch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hirsch.f@fsg.lernsax.de</a:t>
                      </a:r>
                      <a:endParaRPr lang="de-DE" dirty="0"/>
                    </a:p>
                  </a:txBody>
                  <a:tcPr marL="100719" marR="100719" marT="50359" marB="50359" anchor="ctr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169160"/>
                  </a:ext>
                </a:extLst>
              </a:tr>
              <a:tr h="324170"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Koordinator Medienbildung und Digitalisierung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r>
                        <a:rPr lang="de-DE" sz="1100" dirty="0"/>
                        <a:t>Herr Thomas Stabla (Päd. </a:t>
                      </a:r>
                      <a:r>
                        <a:rPr lang="de-DE" sz="1100"/>
                        <a:t>IT-Koordinator PITKO</a:t>
                      </a:r>
                      <a:r>
                        <a:rPr lang="de-DE" sz="1100" dirty="0"/>
                        <a:t>)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Herr T. </a:t>
                      </a:r>
                      <a:r>
                        <a:rPr lang="de-DE" sz="1100" dirty="0" err="1"/>
                        <a:t>Stabla</a:t>
                      </a:r>
                      <a:r>
                        <a:rPr lang="de-DE" sz="1100" dirty="0"/>
                        <a:t> (PITKO: Päd. IT-Koordinator)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stabla.t@fsg.lernsax.de</a:t>
                      </a:r>
                      <a:endParaRPr lang="de-DE" dirty="0"/>
                    </a:p>
                  </a:txBody>
                  <a:tcPr marL="100719" marR="100719" marT="50359" marB="50359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425751"/>
                  </a:ext>
                </a:extLst>
              </a:tr>
              <a:tr h="266439"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Koordinator Inklusion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r>
                        <a:rPr lang="de-DE" sz="1100"/>
                        <a:t>Herr Matthias Kopietz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Herr M. </a:t>
                      </a:r>
                      <a:r>
                        <a:rPr lang="de-DE" sz="1100" dirty="0" err="1"/>
                        <a:t>Kopietz</a:t>
                      </a:r>
                      <a:r>
                        <a:rPr lang="de-DE" sz="1100" dirty="0"/>
                        <a:t> (LRS)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kopietz.m@fsg.lernsax.de</a:t>
                      </a:r>
                      <a:endParaRPr lang="de-DE" dirty="0"/>
                    </a:p>
                  </a:txBody>
                  <a:tcPr marL="100719" marR="100719" marT="50359" marB="50359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de-DE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523736"/>
                  </a:ext>
                </a:extLst>
              </a:tr>
              <a:tr h="2372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Pädagogische Koordination und Demokratiebildung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r>
                        <a:rPr lang="de-DE" sz="1100" dirty="0"/>
                        <a:t>Herr Enrico </a:t>
                      </a:r>
                      <a:r>
                        <a:rPr lang="de-DE" sz="1100" dirty="0" err="1"/>
                        <a:t>Sperfeld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Frau M. Illert 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illert.m@fsg.lernsax.de</a:t>
                      </a:r>
                    </a:p>
                  </a:txBody>
                  <a:tcPr marL="100719" marR="100719" marT="50359" marB="50359"/>
                </a:tc>
                <a:tc vMerge="1">
                  <a:txBody>
                    <a:bodyPr/>
                    <a:lstStyle/>
                    <a:p>
                      <a:pPr algn="ctr"/>
                      <a:endParaRPr lang="de-DE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212628"/>
                  </a:ext>
                </a:extLst>
              </a:tr>
              <a:tr h="26453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Schulverwaltungsassistentin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r>
                        <a:rPr lang="de-DE" sz="1100" dirty="0"/>
                        <a:t>Herr Enrico </a:t>
                      </a:r>
                      <a:r>
                        <a:rPr lang="de-DE" sz="1100" dirty="0" err="1"/>
                        <a:t>Sperfeld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Frau A. Walther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walther.a@fsg.lernsax.de</a:t>
                      </a:r>
                    </a:p>
                    <a:p>
                      <a:r>
                        <a:rPr lang="de-DE" sz="1100" dirty="0"/>
                        <a:t>03501 781576</a:t>
                      </a:r>
                    </a:p>
                  </a:txBody>
                  <a:tcPr marL="100719" marR="100719" marT="50359" marB="50359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327297"/>
                  </a:ext>
                </a:extLst>
              </a:tr>
              <a:tr h="281570">
                <a:tc gridSpan="5"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Beratungspersonen, Erzieher, Vertrauenslehrer und Sozialpädagogen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pPr algn="ctr"/>
                      <a:endParaRPr lang="de-DE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566999"/>
                  </a:ext>
                </a:extLst>
              </a:tr>
              <a:tr h="76576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Beratungslehrer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Erzieher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r>
                        <a:rPr lang="de-DE" sz="1100" dirty="0"/>
                        <a:t>Frau Lenka </a:t>
                      </a:r>
                      <a:r>
                        <a:rPr lang="de-DE" sz="1100" dirty="0" err="1"/>
                        <a:t>Kazdová</a:t>
                      </a:r>
                      <a:r>
                        <a:rPr lang="de-DE" sz="1100" dirty="0"/>
                        <a:t>, Herr Matthias Häcker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Frau Helena </a:t>
                      </a:r>
                      <a:r>
                        <a:rPr lang="de-DE" sz="1100" dirty="0" err="1"/>
                        <a:t>Zdražilová</a:t>
                      </a:r>
                      <a:r>
                        <a:rPr lang="de-DE" sz="1100" dirty="0"/>
                        <a:t>, Herr Karsten Lohse, Herr Tino Wolf 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Frau L. </a:t>
                      </a:r>
                      <a:r>
                        <a:rPr lang="de-DE" sz="1100" dirty="0" err="1"/>
                        <a:t>Kazdová</a:t>
                      </a:r>
                      <a:r>
                        <a:rPr lang="de-DE" sz="1100" dirty="0"/>
                        <a:t>, Frau E. Fischer</a:t>
                      </a:r>
                    </a:p>
                    <a:p>
                      <a:endParaRPr lang="de-DE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Frau H. </a:t>
                      </a:r>
                      <a:r>
                        <a:rPr lang="de-DE" sz="1100" dirty="0" err="1"/>
                        <a:t>Zdražilová</a:t>
                      </a:r>
                      <a:r>
                        <a:rPr lang="de-DE" sz="1100" dirty="0"/>
                        <a:t>, Herr K. Lohse, Frau D. Pohle </a:t>
                      </a:r>
                    </a:p>
                  </a:txBody>
                  <a:tcPr marL="100719" marR="100719" marT="50359" marB="50359"/>
                </a:tc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kazdova.l@fsg.lernsax.de, fischer.e@fsg.lernsax.de</a:t>
                      </a:r>
                    </a:p>
                    <a:p>
                      <a:endParaRPr lang="de-DE" sz="1100" dirty="0"/>
                    </a:p>
                    <a:p>
                      <a:r>
                        <a:rPr lang="de-DE" sz="1100" dirty="0"/>
                        <a:t>zdrazilova.h@fsg.lernsax.de, lohse.k@fsg.lernsax.de, pohle.d@fsg.lernsax.de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pPr algn="ctr"/>
                      <a:endParaRPr lang="de-DE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329035"/>
                  </a:ext>
                </a:extLst>
              </a:tr>
              <a:tr h="23667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Vertrauenslehrerin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Frau M. Schulze</a:t>
                      </a:r>
                    </a:p>
                  </a:txBody>
                  <a:tcPr marL="100719" marR="100719" marT="50359" marB="50359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schulze.m@fsg.lernsax.de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589772"/>
                  </a:ext>
                </a:extLst>
              </a:tr>
              <a:tr h="3615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Sozialpädagogin (</a:t>
                      </a:r>
                      <a:r>
                        <a:rPr lang="de-DE" sz="1100" dirty="0" err="1"/>
                        <a:t>Cooperatio</a:t>
                      </a:r>
                      <a:r>
                        <a:rPr lang="de-DE" sz="1100" dirty="0"/>
                        <a:t> e. V.)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Sozialpädagoginnen (Hanno e. V.)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Herr Christoph Freitag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Frau S. Kraut (immer mittwochs)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Frau Balz (ab 11.03.2025, montags bis freitags)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Frau Barth (ab April 2025, 10 Std. pro Woche)</a:t>
                      </a:r>
                    </a:p>
                  </a:txBody>
                  <a:tcPr marL="100719" marR="100719" marT="50359" marB="50359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kraut@cooperatio-dresden.de, Raum 151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ann-kristin.balz@hanno-pirna.de, Raum 151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aniko.barth@hanno-pirna.de, Raum 151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pPr algn="ctr"/>
                      <a:endParaRPr lang="de-DE" sz="11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931959"/>
                  </a:ext>
                </a:extLst>
              </a:tr>
            </a:tbl>
          </a:graphicData>
        </a:graphic>
      </p:graphicFrame>
      <p:pic>
        <p:nvPicPr>
          <p:cNvPr id="3" name="Grafik 2">
            <a:extLst>
              <a:ext uri="{FF2B5EF4-FFF2-40B4-BE49-F238E27FC236}">
                <a16:creationId xmlns:a16="http://schemas.microsoft.com/office/drawing/2014/main" id="{246325DD-EEAF-47DD-8E34-58536BA692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212" y="56262"/>
            <a:ext cx="1755183" cy="47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324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72AAE698-92F8-4C55-A2B3-072EE644F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88181"/>
              </p:ext>
            </p:extLst>
          </p:nvPr>
        </p:nvGraphicFramePr>
        <p:xfrm>
          <a:off x="492370" y="56262"/>
          <a:ext cx="10931239" cy="7291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3648">
                  <a:extLst>
                    <a:ext uri="{9D8B030D-6E8A-4147-A177-3AD203B41FA5}">
                      <a16:colId xmlns:a16="http://schemas.microsoft.com/office/drawing/2014/main" val="3179764094"/>
                    </a:ext>
                  </a:extLst>
                </a:gridCol>
                <a:gridCol w="2836709">
                  <a:extLst>
                    <a:ext uri="{9D8B030D-6E8A-4147-A177-3AD203B41FA5}">
                      <a16:colId xmlns:a16="http://schemas.microsoft.com/office/drawing/2014/main" val="1207399573"/>
                    </a:ext>
                  </a:extLst>
                </a:gridCol>
                <a:gridCol w="1483648">
                  <a:extLst>
                    <a:ext uri="{9D8B030D-6E8A-4147-A177-3AD203B41FA5}">
                      <a16:colId xmlns:a16="http://schemas.microsoft.com/office/drawing/2014/main" val="2634989139"/>
                    </a:ext>
                  </a:extLst>
                </a:gridCol>
                <a:gridCol w="4167234">
                  <a:extLst>
                    <a:ext uri="{9D8B030D-6E8A-4147-A177-3AD203B41FA5}">
                      <a16:colId xmlns:a16="http://schemas.microsoft.com/office/drawing/2014/main" val="1113756798"/>
                    </a:ext>
                  </a:extLst>
                </a:gridCol>
              </a:tblGrid>
              <a:tr h="356237">
                <a:tc>
                  <a:txBody>
                    <a:bodyPr/>
                    <a:lstStyle/>
                    <a:p>
                      <a:r>
                        <a:rPr lang="de-DE" sz="1100" dirty="0"/>
                        <a:t>Funktion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Name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Kontakt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702787"/>
                  </a:ext>
                </a:extLst>
              </a:tr>
              <a:tr h="252519">
                <a:tc gridSpan="4">
                  <a:txBody>
                    <a:bodyPr/>
                    <a:lstStyle/>
                    <a:p>
                      <a:pPr algn="ctr"/>
                      <a:r>
                        <a:rPr lang="de-DE" sz="1100" b="1" dirty="0"/>
                        <a:t>Fachkonferenzleiter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sz="1100" b="1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635371271"/>
                  </a:ext>
                </a:extLst>
              </a:tr>
              <a:tr h="274973">
                <a:tc gridSpan="4">
                  <a:txBody>
                    <a:bodyPr/>
                    <a:lstStyle/>
                    <a:p>
                      <a:pPr algn="ctr"/>
                      <a:r>
                        <a:rPr lang="de-D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Fachkonferenzen: BIO; MA; INF; PH; CH; Nat; </a:t>
                      </a:r>
                      <a:r>
                        <a:rPr lang="de-DE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Astro</a:t>
                      </a:r>
                      <a:r>
                        <a:rPr lang="de-D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SP; TC; G/R/W; GE; GEO; ETH; Re/k; RE/e; MU; TSC; EN; FR; DE; LAT; KU; </a:t>
                      </a:r>
                      <a:r>
                        <a:rPr lang="de-DE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DaP</a:t>
                      </a:r>
                      <a:r>
                        <a:rPr lang="de-D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Ukraine</a:t>
                      </a:r>
                      <a:endParaRPr lang="de-DE" sz="1100" b="1" dirty="0"/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sz="1100" b="1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986506081"/>
                  </a:ext>
                </a:extLst>
              </a:tr>
              <a:tr h="223536">
                <a:tc gridSpan="4">
                  <a:txBody>
                    <a:bodyPr/>
                    <a:lstStyle/>
                    <a:p>
                      <a:pPr algn="ctr"/>
                      <a:r>
                        <a:rPr lang="de-DE" sz="1100" b="1" dirty="0"/>
                        <a:t>Lehrer-, Eltern- und Schülervertretung 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sz="1100" b="1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180026998"/>
                  </a:ext>
                </a:extLst>
              </a:tr>
              <a:tr h="252340">
                <a:tc>
                  <a:txBody>
                    <a:bodyPr/>
                    <a:lstStyle/>
                    <a:p>
                      <a:r>
                        <a:rPr lang="de-DE" sz="1100" dirty="0"/>
                        <a:t>Personalrat</a:t>
                      </a:r>
                    </a:p>
                  </a:txBody>
                  <a:tcPr marL="100719" marR="100719" marT="50359" marB="50359"/>
                </a:tc>
                <a:tc gridSpan="3">
                  <a:txBody>
                    <a:bodyPr/>
                    <a:lstStyle/>
                    <a:p>
                      <a:r>
                        <a:rPr lang="de-DE" sz="1100" dirty="0"/>
                        <a:t>Herr T. Schwab (Vorsitzender), Frau N. </a:t>
                      </a:r>
                      <a:r>
                        <a:rPr lang="de-DE" sz="1100" dirty="0" err="1"/>
                        <a:t>Neuper</a:t>
                      </a:r>
                      <a:r>
                        <a:rPr lang="de-DE" sz="1100" dirty="0"/>
                        <a:t>, Frau V. </a:t>
                      </a:r>
                      <a:r>
                        <a:rPr lang="de-DE" sz="1100" dirty="0" err="1"/>
                        <a:t>Palowski</a:t>
                      </a:r>
                      <a:r>
                        <a:rPr lang="de-DE" sz="1100" dirty="0"/>
                        <a:t>, Frau D. Schneider, Herr C. Meisel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2803583263"/>
                  </a:ext>
                </a:extLst>
              </a:tr>
              <a:tr h="426895">
                <a:tc>
                  <a:txBody>
                    <a:bodyPr/>
                    <a:lstStyle/>
                    <a:p>
                      <a:r>
                        <a:rPr lang="de-DE" sz="1100" dirty="0"/>
                        <a:t>Schülerrat</a:t>
                      </a:r>
                    </a:p>
                    <a:p>
                      <a:r>
                        <a:rPr lang="de-DE" sz="1100" dirty="0"/>
                        <a:t>Internatsrat</a:t>
                      </a:r>
                    </a:p>
                  </a:txBody>
                  <a:tcPr marL="100719" marR="100719" marT="50359" marB="50359"/>
                </a:tc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Lara </a:t>
                      </a:r>
                      <a:r>
                        <a:rPr lang="de-DE" sz="1100" dirty="0" err="1"/>
                        <a:t>Litton</a:t>
                      </a:r>
                      <a:r>
                        <a:rPr lang="de-DE" sz="1100" dirty="0"/>
                        <a:t> (Schülersprecher)</a:t>
                      </a:r>
                    </a:p>
                    <a:p>
                      <a:r>
                        <a:rPr lang="de-DE" sz="1100" dirty="0">
                          <a:solidFill>
                            <a:schemeClr val="tx1"/>
                          </a:solidFill>
                        </a:rPr>
                        <a:t>Miroslav </a:t>
                      </a:r>
                      <a:r>
                        <a:rPr lang="de-DE" sz="1100" dirty="0" err="1">
                          <a:solidFill>
                            <a:schemeClr val="tx1"/>
                          </a:solidFill>
                        </a:rPr>
                        <a:t>Ottel</a:t>
                      </a:r>
                      <a:r>
                        <a:rPr lang="de-DE" sz="1100" dirty="0">
                          <a:solidFill>
                            <a:schemeClr val="tx1"/>
                          </a:solidFill>
                        </a:rPr>
                        <a:t> (Internatssprecher)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>
                          <a:effectLst/>
                        </a:rPr>
                        <a:t>litton.lara18@fsg.lernsax.de</a:t>
                      </a:r>
                    </a:p>
                    <a:p>
                      <a:r>
                        <a:rPr lang="de-DE" sz="1100" dirty="0">
                          <a:effectLst/>
                        </a:rPr>
                        <a:t>ottel.miroslav16@fsg.lernsax.de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3359404785"/>
                  </a:ext>
                </a:extLst>
              </a:tr>
              <a:tr h="279255">
                <a:tc>
                  <a:txBody>
                    <a:bodyPr/>
                    <a:lstStyle/>
                    <a:p>
                      <a:r>
                        <a:rPr lang="de-DE" sz="1100" dirty="0"/>
                        <a:t>Elternrat</a:t>
                      </a:r>
                    </a:p>
                  </a:txBody>
                  <a:tcPr marL="100719" marR="100719" marT="50359" marB="50359"/>
                </a:tc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Frau A. Schlenkrich (Elternsprecher)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elternrat.fsg.pirna@gmail.com</a:t>
                      </a:r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756018500"/>
                  </a:ext>
                </a:extLst>
              </a:tr>
              <a:tr h="2667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dirty="0"/>
                        <a:t>Schulkonferenz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b="1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1469306860"/>
                  </a:ext>
                </a:extLst>
              </a:tr>
              <a:tr h="213856">
                <a:tc>
                  <a:txBody>
                    <a:bodyPr/>
                    <a:lstStyle/>
                    <a:p>
                      <a:r>
                        <a:rPr lang="de-DE" sz="1100" dirty="0"/>
                        <a:t>Vorsitz</a:t>
                      </a:r>
                    </a:p>
                  </a:txBody>
                  <a:tcPr marL="100719" marR="100719" marT="50359" marB="50359"/>
                </a:tc>
                <a:tc gridSpan="3">
                  <a:txBody>
                    <a:bodyPr/>
                    <a:lstStyle/>
                    <a:p>
                      <a:r>
                        <a:rPr lang="de-DE" sz="1100" dirty="0"/>
                        <a:t>Herr K. Raum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3085042064"/>
                  </a:ext>
                </a:extLst>
              </a:tr>
              <a:tr h="244089">
                <a:tc>
                  <a:txBody>
                    <a:bodyPr/>
                    <a:lstStyle/>
                    <a:p>
                      <a:r>
                        <a:rPr lang="de-DE" sz="1100" dirty="0"/>
                        <a:t>Elternvertreter</a:t>
                      </a:r>
                    </a:p>
                  </a:txBody>
                  <a:tcPr marL="100719" marR="100719" marT="50359" marB="50359"/>
                </a:tc>
                <a:tc gridSpan="3">
                  <a:txBody>
                    <a:bodyPr/>
                    <a:lstStyle/>
                    <a:p>
                      <a:r>
                        <a:rPr lang="de-D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Frau A. Schlenkrich, Frau S. </a:t>
                      </a:r>
                      <a:r>
                        <a:rPr lang="de-DE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Symmank</a:t>
                      </a:r>
                      <a:r>
                        <a:rPr lang="de-D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Frau F. Feldmann, Herr U. </a:t>
                      </a:r>
                      <a:r>
                        <a:rPr lang="de-DE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Dulz</a:t>
                      </a:r>
                      <a:endParaRPr lang="de-DE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4287169160"/>
                  </a:ext>
                </a:extLst>
              </a:tr>
              <a:tr h="2885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Schülervertreter</a:t>
                      </a:r>
                    </a:p>
                  </a:txBody>
                  <a:tcPr marL="100719" marR="100719" marT="50359" marB="50359"/>
                </a:tc>
                <a:tc gridSpan="3">
                  <a:txBody>
                    <a:bodyPr/>
                    <a:lstStyle/>
                    <a:p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Lara </a:t>
                      </a:r>
                      <a:r>
                        <a:rPr lang="de-DE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Litton</a:t>
                      </a:r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Schülersprecherin, Julius Richter, </a:t>
                      </a:r>
                      <a:r>
                        <a:rPr lang="de-DE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stlv</a:t>
                      </a:r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Schülersprecher, Freya Mutze, Öffentlichkeitarbeit, </a:t>
                      </a:r>
                      <a:r>
                        <a:rPr lang="de-DE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Yessica</a:t>
                      </a:r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Schiemann, Schatzmeisterin, </a:t>
                      </a:r>
                    </a:p>
                    <a:p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Florian Hentschel, Protokollant, Miroslav </a:t>
                      </a:r>
                      <a:r>
                        <a:rPr lang="de-DE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Ottel</a:t>
                      </a:r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Internatssprecher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1386968909"/>
                  </a:ext>
                </a:extLst>
              </a:tr>
              <a:tr h="2636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Lehrervertreter</a:t>
                      </a:r>
                    </a:p>
                  </a:txBody>
                  <a:tcPr marL="100719" marR="100719" marT="50359" marB="50359"/>
                </a:tc>
                <a:tc gridSpan="3">
                  <a:txBody>
                    <a:bodyPr/>
                    <a:lstStyle/>
                    <a:p>
                      <a:r>
                        <a:rPr lang="de-DE" sz="1100" dirty="0"/>
                        <a:t>Herr T. Schwab, Frau M. Illert, Frau T. Arlt, Frau F. </a:t>
                      </a:r>
                      <a:r>
                        <a:rPr lang="de-DE" sz="1100" dirty="0" err="1"/>
                        <a:t>Hanicke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1909425751"/>
                  </a:ext>
                </a:extLst>
              </a:tr>
              <a:tr h="226938">
                <a:tc gridSpan="4">
                  <a:txBody>
                    <a:bodyPr/>
                    <a:lstStyle/>
                    <a:p>
                      <a:pPr algn="ctr"/>
                      <a:r>
                        <a:rPr lang="de-DE" sz="1100" b="1" dirty="0"/>
                        <a:t>Ansprechpartner für Bereiche der Schulentwicklung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de-DE" sz="1100" b="1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2064821891"/>
                  </a:ext>
                </a:extLst>
              </a:tr>
              <a:tr h="356237">
                <a:tc>
                  <a:txBody>
                    <a:bodyPr/>
                    <a:lstStyle/>
                    <a:p>
                      <a:r>
                        <a:rPr lang="de-DE" sz="1100" dirty="0"/>
                        <a:t>AG Schulentwicklung</a:t>
                      </a:r>
                    </a:p>
                  </a:txBody>
                  <a:tcPr marL="100719" marR="100719" marT="50359" marB="50359"/>
                </a:tc>
                <a:tc gridSpan="3">
                  <a:txBody>
                    <a:bodyPr/>
                    <a:lstStyle/>
                    <a:p>
                      <a:r>
                        <a:rPr lang="de-DE" sz="1100" dirty="0"/>
                        <a:t>Herr E. </a:t>
                      </a:r>
                      <a:r>
                        <a:rPr lang="de-DE" sz="1100" dirty="0" err="1"/>
                        <a:t>Sperfeld</a:t>
                      </a:r>
                      <a:r>
                        <a:rPr lang="de-DE" sz="1100" dirty="0"/>
                        <a:t> (Moderation), Frau A. Schlenkrich, Frau A. </a:t>
                      </a:r>
                      <a:r>
                        <a:rPr lang="de-DE" sz="1100" dirty="0" err="1"/>
                        <a:t>Krabel</a:t>
                      </a:r>
                      <a:r>
                        <a:rPr lang="de-DE" sz="1100" dirty="0"/>
                        <a:t>, Frau S. </a:t>
                      </a:r>
                      <a:r>
                        <a:rPr lang="de-DE" sz="1100" dirty="0" err="1"/>
                        <a:t>Symmank</a:t>
                      </a:r>
                      <a:r>
                        <a:rPr lang="de-DE" sz="1100" dirty="0"/>
                        <a:t>, Herr B. Huth, Frau A. Walther, Frau P. Pfitzner, Frau V. </a:t>
                      </a:r>
                      <a:r>
                        <a:rPr lang="de-DE" sz="1100" dirty="0" err="1"/>
                        <a:t>Palowski</a:t>
                      </a:r>
                      <a:r>
                        <a:rPr lang="de-DE" sz="1100" dirty="0"/>
                        <a:t>, Herr K. Raum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3078212628"/>
                  </a:ext>
                </a:extLst>
              </a:tr>
              <a:tr h="4268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AG Demokratische Schule</a:t>
                      </a:r>
                    </a:p>
                  </a:txBody>
                  <a:tcPr marL="100719" marR="100719" marT="50359" marB="50359"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Frau M. Schulze, Frau M. Illert, Frau E. Fischer, Herr E. </a:t>
                      </a:r>
                      <a:r>
                        <a:rPr lang="de-DE" sz="1100" dirty="0" err="1"/>
                        <a:t>Sperfeld</a:t>
                      </a:r>
                      <a:r>
                        <a:rPr lang="de-DE" sz="1100" dirty="0"/>
                        <a:t>, Herr K. Raum, Frau A. Schlenkrich, Herr R. </a:t>
                      </a:r>
                      <a:r>
                        <a:rPr lang="de-DE" sz="1100" dirty="0" err="1"/>
                        <a:t>Ahlswede</a:t>
                      </a:r>
                      <a:endParaRPr lang="de-DE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(in Kooperation mit Netzwerk </a:t>
                      </a:r>
                      <a:r>
                        <a:rPr lang="de-DE" sz="1100" i="1" dirty="0"/>
                        <a:t>Demokratie und Courage e.V.</a:t>
                      </a:r>
                      <a:r>
                        <a:rPr lang="de-DE" sz="1100" dirty="0"/>
                        <a:t>)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1575508700"/>
                  </a:ext>
                </a:extLst>
              </a:tr>
              <a:tr h="236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AG </a:t>
                      </a:r>
                      <a:r>
                        <a:rPr lang="de-DE" sz="1100" dirty="0" err="1"/>
                        <a:t>KoL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Herr H. Johne (Leiter), Frau M. Illert, Frau E. Goldammer, Frau S. Jarosch, Herr O. </a:t>
                      </a:r>
                      <a:r>
                        <a:rPr lang="de-DE" sz="1100" dirty="0" err="1"/>
                        <a:t>Koske</a:t>
                      </a:r>
                      <a:r>
                        <a:rPr lang="de-DE" sz="1100" dirty="0"/>
                        <a:t>-Hänsel, Herr E. </a:t>
                      </a:r>
                      <a:r>
                        <a:rPr lang="de-DE" sz="1100" dirty="0" err="1"/>
                        <a:t>Sperfeld</a:t>
                      </a:r>
                      <a:r>
                        <a:rPr lang="de-DE" sz="1100" dirty="0"/>
                        <a:t>, Herr M. Preuß, Herr M. Meier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539975512"/>
                  </a:ext>
                </a:extLst>
              </a:tr>
              <a:tr h="2403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GTA-Koordinatoren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Herr Birnbaum, Frau Gabriel, Frau </a:t>
                      </a:r>
                      <a:r>
                        <a:rPr lang="de-DE" sz="1100" dirty="0" err="1"/>
                        <a:t>Lolischkies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Birnbaum.m@fsg.lernsax.de, gabriel.m@fsg.lernsax.de, lolischkies.j@fsg.lernsax.de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854212"/>
                  </a:ext>
                </a:extLst>
              </a:tr>
              <a:tr h="303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Moderatorenteam Hausordnung</a:t>
                      </a:r>
                    </a:p>
                  </a:txBody>
                  <a:tcPr marL="100719" marR="100719" marT="50359" marB="50359"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Frau F. </a:t>
                      </a:r>
                      <a:r>
                        <a:rPr lang="de-DE" sz="1100" dirty="0" err="1"/>
                        <a:t>Hanicke</a:t>
                      </a:r>
                      <a:r>
                        <a:rPr lang="de-DE" sz="1100" dirty="0"/>
                        <a:t>, Herr E. </a:t>
                      </a:r>
                      <a:r>
                        <a:rPr lang="de-DE" sz="1100" dirty="0" err="1"/>
                        <a:t>Sperfeld</a:t>
                      </a:r>
                      <a:r>
                        <a:rPr lang="de-DE" sz="1100" dirty="0"/>
                        <a:t>, Herr H. Johne, Herr T. Pfitzner, Frau M. Scharf, Herr K. Raum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933576887"/>
                  </a:ext>
                </a:extLst>
              </a:tr>
              <a:tr h="2868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Team Präventions- und Schutzkonzept</a:t>
                      </a:r>
                    </a:p>
                  </a:txBody>
                  <a:tcPr marL="100719" marR="100719" marT="50359" marB="50359"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Frau E. Fischer, Frau K. </a:t>
                      </a:r>
                      <a:r>
                        <a:rPr lang="de-DE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Štastná</a:t>
                      </a:r>
                      <a:r>
                        <a:rPr lang="de-D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Herr F. Hirsch, Frau L. </a:t>
                      </a:r>
                      <a:r>
                        <a:rPr lang="de-DE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Kazdová</a:t>
                      </a:r>
                      <a:r>
                        <a:rPr lang="de-DE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Herr K. Lohse, Frau A. Schlenkrich, Herr K. Raum (in Kooperation mit Kinderschutzbund e.V.)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2013353149"/>
                  </a:ext>
                </a:extLst>
              </a:tr>
              <a:tr h="2752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50" dirty="0"/>
                        <a:t>Team Betriebliches Gesundheitsmanagement</a:t>
                      </a:r>
                    </a:p>
                  </a:txBody>
                  <a:tcPr marL="100719" marR="100719" marT="50359" marB="50359"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Frau A. Walther (Ansprechpartner), Herr E. </a:t>
                      </a:r>
                      <a:r>
                        <a:rPr lang="de-DE" sz="1100" dirty="0" err="1"/>
                        <a:t>Sperfeld</a:t>
                      </a:r>
                      <a:r>
                        <a:rPr lang="de-DE" sz="1100" dirty="0"/>
                        <a:t>, Frau V. </a:t>
                      </a:r>
                      <a:r>
                        <a:rPr lang="de-DE" sz="1100" dirty="0" err="1"/>
                        <a:t>Palowski</a:t>
                      </a:r>
                      <a:r>
                        <a:rPr lang="de-DE" sz="1100" dirty="0"/>
                        <a:t>, Herr K. Raum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2135085141"/>
                  </a:ext>
                </a:extLst>
              </a:tr>
              <a:tr h="3133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Team Orientierungsstufe (5-7)</a:t>
                      </a:r>
                    </a:p>
                  </a:txBody>
                  <a:tcPr marL="100719" marR="100719" marT="50359" marB="50359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Frau M. Illert, Herr M. Lotz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illert.m@fsg.lernsax.de, lotz.m@fsg.lernsax.de</a:t>
                      </a:r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3344678114"/>
                  </a:ext>
                </a:extLst>
              </a:tr>
              <a:tr h="356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Team Mittelstufe (8-10)</a:t>
                      </a:r>
                    </a:p>
                  </a:txBody>
                  <a:tcPr marL="100719" marR="100719" marT="50359" marB="50359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Frau E. Goldammer, Frau A. </a:t>
                      </a:r>
                      <a:r>
                        <a:rPr lang="de-DE" sz="1100" dirty="0" err="1"/>
                        <a:t>Gruhne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goldammer.e@fsg.lernsax.de, </a:t>
                      </a:r>
                      <a:r>
                        <a:rPr lang="de-DE" sz="1100" dirty="0">
                          <a:hlinkClick r:id="rId2"/>
                        </a:rPr>
                        <a:t>gruhne.a@fsg.lernsax.de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79000817"/>
                  </a:ext>
                </a:extLst>
              </a:tr>
              <a:tr h="2696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/>
                        <a:t>Multiprofessionelles Team MPT </a:t>
                      </a:r>
                      <a:r>
                        <a:rPr lang="de-DE" sz="1100" dirty="0" err="1"/>
                        <a:t>SozPäd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Hr. Raum, Fr. </a:t>
                      </a:r>
                      <a:r>
                        <a:rPr lang="de-DE" sz="1100" dirty="0" err="1"/>
                        <a:t>Kazdová</a:t>
                      </a:r>
                      <a:r>
                        <a:rPr lang="de-DE" sz="1100" dirty="0"/>
                        <a:t>, Fr. Fischer, Fr. Illert, Fr. Schulze, Fr. Kraut, Fr. Balz, Fr. Barth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2794035188"/>
                  </a:ext>
                </a:extLst>
              </a:tr>
            </a:tbl>
          </a:graphicData>
        </a:graphic>
      </p:graphicFrame>
      <p:pic>
        <p:nvPicPr>
          <p:cNvPr id="6" name="Grafik 5">
            <a:extLst>
              <a:ext uri="{FF2B5EF4-FFF2-40B4-BE49-F238E27FC236}">
                <a16:creationId xmlns:a16="http://schemas.microsoft.com/office/drawing/2014/main" id="{3C9F045F-E553-472F-86E8-82B127B92B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212" y="56262"/>
            <a:ext cx="1755183" cy="47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882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72AAE698-92F8-4C55-A2B3-072EE644F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193476"/>
              </p:ext>
            </p:extLst>
          </p:nvPr>
        </p:nvGraphicFramePr>
        <p:xfrm>
          <a:off x="523702" y="56262"/>
          <a:ext cx="10823172" cy="6745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2148">
                  <a:extLst>
                    <a:ext uri="{9D8B030D-6E8A-4147-A177-3AD203B41FA5}">
                      <a16:colId xmlns:a16="http://schemas.microsoft.com/office/drawing/2014/main" val="3179764094"/>
                    </a:ext>
                  </a:extLst>
                </a:gridCol>
                <a:gridCol w="3499755">
                  <a:extLst>
                    <a:ext uri="{9D8B030D-6E8A-4147-A177-3AD203B41FA5}">
                      <a16:colId xmlns:a16="http://schemas.microsoft.com/office/drawing/2014/main" val="39833142"/>
                    </a:ext>
                  </a:extLst>
                </a:gridCol>
                <a:gridCol w="4921269">
                  <a:extLst>
                    <a:ext uri="{9D8B030D-6E8A-4147-A177-3AD203B41FA5}">
                      <a16:colId xmlns:a16="http://schemas.microsoft.com/office/drawing/2014/main" val="31974872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100" dirty="0"/>
                        <a:t>Funktion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Kontakt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702787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dirty="0"/>
                        <a:t>Weitere schulische Funktionen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b="1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4268749778"/>
                  </a:ext>
                </a:extLst>
              </a:tr>
              <a:tr h="2307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Betriebspraktikum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Herr R. Förster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foerster.r@fsg.lernsax.de</a:t>
                      </a:r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376535145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Homepage / Schulführungen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Frau A. Walther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walther.a@fsg.lernsax.de</a:t>
                      </a:r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206910763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Sporthalle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Herr K. </a:t>
                      </a:r>
                      <a:r>
                        <a:rPr lang="de-DE" sz="1100" dirty="0" err="1"/>
                        <a:t>Schietzold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schietzold.k@fsg.lernsax.de</a:t>
                      </a:r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367861705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Tag der offenen Tür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Frau Y. </a:t>
                      </a:r>
                      <a:r>
                        <a:rPr lang="de-DE" sz="1100" dirty="0" err="1"/>
                        <a:t>Vrabel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dr.vrabel.y@fsg.lernsax.de</a:t>
                      </a:r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927834770"/>
                  </a:ext>
                </a:extLst>
              </a:tr>
              <a:tr h="2650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Ton- und Bühnentechnik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Herr T. Schwab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schwab.t@fsg.lernsax.de</a:t>
                      </a:r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958413083"/>
                  </a:ext>
                </a:extLst>
              </a:tr>
              <a:tr h="2633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Schulclub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Herr O. </a:t>
                      </a:r>
                      <a:r>
                        <a:rPr lang="de-DE" sz="1100" dirty="0" err="1"/>
                        <a:t>Koske</a:t>
                      </a:r>
                      <a:r>
                        <a:rPr lang="de-DE" sz="1100" dirty="0"/>
                        <a:t>-Hänsel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koske-haensel.o@fsg.lernsax.de</a:t>
                      </a:r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558550463"/>
                  </a:ext>
                </a:extLst>
              </a:tr>
              <a:tr h="2633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Schulsanitätsdienst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Herr R. </a:t>
                      </a:r>
                      <a:r>
                        <a:rPr lang="de-DE" sz="1100" dirty="0" err="1"/>
                        <a:t>Molín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molin.r@fsg.lernsax.de</a:t>
                      </a:r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3557510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Spezielle Beauftragte</a:t>
                      </a:r>
                    </a:p>
                  </a:txBody>
                  <a:tcPr marL="100719" marR="100719" marT="50359" marB="50359"/>
                </a:tc>
                <a:tc gridSpan="2">
                  <a:txBody>
                    <a:bodyPr/>
                    <a:lstStyle/>
                    <a:p>
                      <a:r>
                        <a:rPr lang="de-DE" sz="1100" dirty="0">
                          <a:latin typeface="+mn-lt"/>
                        </a:rPr>
                        <a:t>Herr T. Schwab (Strahlenschutz), Herr J. </a:t>
                      </a:r>
                      <a:r>
                        <a:rPr lang="de-DE" sz="1100" dirty="0" err="1">
                          <a:latin typeface="+mn-lt"/>
                        </a:rPr>
                        <a:t>Zdra</a:t>
                      </a:r>
                      <a:r>
                        <a:rPr lang="de-DE" sz="1100" dirty="0" err="1">
                          <a:latin typeface="+mn-lt"/>
                          <a:cs typeface="Times New Roman" panose="02020603050405020304" pitchFamily="18" charset="0"/>
                        </a:rPr>
                        <a:t>žil</a:t>
                      </a:r>
                      <a:r>
                        <a:rPr lang="de-DE" sz="1100" dirty="0">
                          <a:latin typeface="+mn-lt"/>
                          <a:cs typeface="Times New Roman" panose="02020603050405020304" pitchFamily="18" charset="0"/>
                        </a:rPr>
                        <a:t> (Gefahrstoffe), Herr T. Wiedemann (Sicherheit), Herr M. Ebert (Datenschutz), Herr M. Birnbaum (Brandschutzbeauftragter)</a:t>
                      </a:r>
                      <a:endParaRPr lang="de-DE" dirty="0"/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222667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Planungsteam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Herr C. Honecker, Frau S. Hildebrandt, Frau S. Körner, </a:t>
                      </a:r>
                    </a:p>
                    <a:p>
                      <a:r>
                        <a:rPr lang="de-DE" sz="1100" dirty="0"/>
                        <a:t>Herr K. Raum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planung@fsg.lernsax.de</a:t>
                      </a:r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644961095"/>
                  </a:ext>
                </a:extLst>
              </a:tr>
              <a:tr h="26832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dirty="0"/>
                        <a:t>Förderverein</a:t>
                      </a:r>
                      <a:endParaRPr lang="de-DE" sz="1100" dirty="0"/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1100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2326170472"/>
                  </a:ext>
                </a:extLst>
              </a:tr>
              <a:tr h="266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Förderverein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Herr M. Kühne (Vorsitzender)</a:t>
                      </a:r>
                    </a:p>
                  </a:txBody>
                  <a:tcPr marL="100719" marR="100719" marT="50359" marB="50359"/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info@schulfoerderverein.net</a:t>
                      </a:r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2877554521"/>
                  </a:ext>
                </a:extLst>
              </a:tr>
              <a:tr h="26500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dirty="0"/>
                        <a:t>Technisches Personal und Kantine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b="1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4199231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Hausmeister</a:t>
                      </a:r>
                    </a:p>
                  </a:txBody>
                  <a:tcPr marL="100719" marR="100719" marT="50359" marB="50359"/>
                </a:tc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Schulhaus: Herr Angerstein, Herr Schmid; Internat: Herr </a:t>
                      </a:r>
                      <a:r>
                        <a:rPr lang="de-DE" sz="1100" dirty="0" err="1"/>
                        <a:t>Schwaß</a:t>
                      </a:r>
                      <a:endParaRPr lang="de-DE" dirty="0"/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2458195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Reinigungspersonal</a:t>
                      </a:r>
                    </a:p>
                  </a:txBody>
                  <a:tcPr marL="100719" marR="100719" marT="50359" marB="50359"/>
                </a:tc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Schulhaus: Frau Claus, Frau </a:t>
                      </a:r>
                      <a:r>
                        <a:rPr lang="de-DE" sz="1100" dirty="0" err="1"/>
                        <a:t>Öreg</a:t>
                      </a:r>
                      <a:r>
                        <a:rPr lang="de-DE" sz="1100" dirty="0"/>
                        <a:t>, Frau Voigt; Internat: Frau </a:t>
                      </a:r>
                      <a:r>
                        <a:rPr lang="de-DE" sz="1100" dirty="0" err="1"/>
                        <a:t>Petrick</a:t>
                      </a:r>
                      <a:r>
                        <a:rPr lang="de-DE" sz="1100" dirty="0"/>
                        <a:t>, </a:t>
                      </a:r>
                      <a:r>
                        <a:rPr lang="de-DE" sz="1100"/>
                        <a:t>Frau Grund</a:t>
                      </a:r>
                      <a:endParaRPr lang="de-DE" dirty="0"/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100" dirty="0"/>
                    </a:p>
                  </a:txBody>
                  <a:tcPr marL="100719" marR="100719" marT="50359" marB="50359"/>
                </a:tc>
                <a:extLst>
                  <a:ext uri="{0D108BD9-81ED-4DB2-BD59-A6C34878D82A}">
                    <a16:rowId xmlns:a16="http://schemas.microsoft.com/office/drawing/2014/main" val="4193701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Kantinenpersonal</a:t>
                      </a:r>
                    </a:p>
                  </a:txBody>
                  <a:tcPr marL="100719" marR="100719" marT="50359" marB="50359"/>
                </a:tc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Schulhaus: Frau Stenzel (Teamleiterin), Internat: Frau Papke</a:t>
                      </a:r>
                      <a:endParaRPr lang="de-DE" dirty="0"/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58095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dirty="0"/>
                        <a:t>Schulträger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42396"/>
                  </a:ext>
                </a:extLst>
              </a:tr>
              <a:tr h="2718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Stadtverwaltung Pirna</a:t>
                      </a:r>
                    </a:p>
                  </a:txBody>
                  <a:tcPr marL="100719" marR="100719" marT="50359" marB="50359"/>
                </a:tc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Herr S. Köhler, Leiter der Fachgruppe Schulen (Ansprechpartner unserer Schule)</a:t>
                      </a:r>
                      <a:endParaRPr lang="de-DE" dirty="0"/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020218"/>
                  </a:ext>
                </a:extLst>
              </a:tr>
              <a:tr h="24395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dirty="0"/>
                        <a:t>Landesamt für Schule und Bildung, Standort Dresden (</a:t>
                      </a:r>
                      <a:r>
                        <a:rPr lang="de-DE" sz="1100" b="1" dirty="0" err="1"/>
                        <a:t>LaSuB</a:t>
                      </a:r>
                      <a:r>
                        <a:rPr lang="de-DE" sz="1100" b="1" dirty="0"/>
                        <a:t>)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905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dirty="0"/>
                        <a:t>Referat Gymnasium (</a:t>
                      </a:r>
                      <a:r>
                        <a:rPr lang="de-DE" sz="1100" dirty="0" err="1"/>
                        <a:t>Ref</a:t>
                      </a:r>
                      <a:r>
                        <a:rPr lang="de-DE" sz="1100" dirty="0"/>
                        <a:t>. 23)</a:t>
                      </a:r>
                    </a:p>
                  </a:txBody>
                  <a:tcPr marL="100719" marR="100719" marT="50359" marB="50359"/>
                </a:tc>
                <a:tc gridSpan="2">
                  <a:txBody>
                    <a:bodyPr/>
                    <a:lstStyle/>
                    <a:p>
                      <a:r>
                        <a:rPr lang="de-DE" sz="1100" dirty="0"/>
                        <a:t>Herr B. </a:t>
                      </a:r>
                      <a:r>
                        <a:rPr lang="de-DE" sz="1100" dirty="0" err="1"/>
                        <a:t>Kaule</a:t>
                      </a:r>
                      <a:r>
                        <a:rPr lang="de-DE" sz="1100" dirty="0"/>
                        <a:t> (Schulreferent), Frau J. Kersten (Referatsleiterin)</a:t>
                      </a:r>
                    </a:p>
                  </a:txBody>
                  <a:tcPr marL="100719" marR="100719" marT="50359" marB="50359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955539"/>
                  </a:ext>
                </a:extLst>
              </a:tr>
            </a:tbl>
          </a:graphicData>
        </a:graphic>
      </p:graphicFrame>
      <p:pic>
        <p:nvPicPr>
          <p:cNvPr id="6" name="Grafik 5">
            <a:extLst>
              <a:ext uri="{FF2B5EF4-FFF2-40B4-BE49-F238E27FC236}">
                <a16:creationId xmlns:a16="http://schemas.microsoft.com/office/drawing/2014/main" id="{3C9F045F-E553-472F-86E8-82B127B92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212" y="56262"/>
            <a:ext cx="1755183" cy="47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368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1468</Words>
  <Application>Microsoft Office PowerPoint</Application>
  <PresentationFormat>Benutzerdefiniert</PresentationFormat>
  <Paragraphs>224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Antje Walther</dc:creator>
  <cp:lastModifiedBy>Antje Walther</cp:lastModifiedBy>
  <cp:revision>114</cp:revision>
  <cp:lastPrinted>2024-08-26T12:01:31Z</cp:lastPrinted>
  <dcterms:created xsi:type="dcterms:W3CDTF">2021-12-06T13:53:56Z</dcterms:created>
  <dcterms:modified xsi:type="dcterms:W3CDTF">2025-03-05T12:18:48Z</dcterms:modified>
</cp:coreProperties>
</file>